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3" r:id="rId2"/>
  </p:sldMasterIdLst>
  <p:notesMasterIdLst>
    <p:notesMasterId r:id="rId20"/>
  </p:notesMasterIdLst>
  <p:handoutMasterIdLst>
    <p:handoutMasterId r:id="rId21"/>
  </p:handoutMasterIdLst>
  <p:sldIdLst>
    <p:sldId id="325" r:id="rId3"/>
    <p:sldId id="328" r:id="rId4"/>
    <p:sldId id="330" r:id="rId5"/>
    <p:sldId id="331" r:id="rId6"/>
    <p:sldId id="333" r:id="rId7"/>
    <p:sldId id="332" r:id="rId8"/>
    <p:sldId id="334" r:id="rId9"/>
    <p:sldId id="335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59" autoAdjust="0"/>
  </p:normalViewPr>
  <p:slideViewPr>
    <p:cSldViewPr snapToGrid="0">
      <p:cViewPr varScale="1">
        <p:scale>
          <a:sx n="84" d="100"/>
          <a:sy n="84" d="100"/>
        </p:scale>
        <p:origin x="115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150948-070F-08C4-66A1-2BD6C40563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CF3A5-C96B-2CAF-C549-CA7D426245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B09A-726C-4907-9D6B-9AFEACC4D00A}" type="datetimeFigureOut">
              <a:rPr lang="en-US" smtClean="0"/>
              <a:t>08/20/2025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D0D14-230F-6333-548D-A21363A201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B3A19-E5F3-0391-681E-619CBC3FAF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4B950-12EF-499F-AB86-A876E1A2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72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9AA86-DE88-46EC-9B59-9F077C745F45}" type="datetimeFigureOut">
              <a:rPr lang="en-US" smtClean="0"/>
              <a:t>08/20/2025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CB1D6-1628-43B1-98B7-79312696C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gradFill flip="none" rotWithShape="1">
          <a:gsLst>
            <a:gs pos="43000">
              <a:schemeClr val="accent1">
                <a:lumMod val="5000"/>
                <a:lumOff val="95000"/>
              </a:schemeClr>
            </a:gs>
            <a:gs pos="100000">
              <a:srgbClr val="00206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oster with a group of soldiers&#10;&#10;Description automatically generated">
            <a:extLst>
              <a:ext uri="{FF2B5EF4-FFF2-40B4-BE49-F238E27FC236}">
                <a16:creationId xmlns:a16="http://schemas.microsoft.com/office/drawing/2014/main" id="{53A24C58-B707-1EF9-93EE-AE2BA9BB7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6" y="136526"/>
            <a:ext cx="1893654" cy="233298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F5EE5AB-6937-AF27-AC6F-6D5793D00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809" y="2419643"/>
            <a:ext cx="6335227" cy="11309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>
                <a:solidFill>
                  <a:srgbClr val="C00000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53F715-BD48-C0BB-6508-FC9902AEC7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1810" y="3990887"/>
            <a:ext cx="6334716" cy="692900"/>
          </a:xfrm>
        </p:spPr>
        <p:txBody>
          <a:bodyPr/>
          <a:lstStyle>
            <a:lvl2pPr marL="457200" indent="0" algn="ctr">
              <a:buNone/>
              <a:defRPr>
                <a:solidFill>
                  <a:srgbClr val="C00000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defRPr>
            </a:lvl2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1"/>
            <a:r>
              <a:rPr lang="en-US" dirty="0"/>
              <a:t>By: Name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3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C9372-5D10-A8BF-B92E-F8FA52101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596A941-065D-9489-8948-A266D1A0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99" y="341006"/>
            <a:ext cx="10413350" cy="12510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206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8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BC472-3B43-1B59-F0C2-A951D7787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270" y="1825625"/>
            <a:ext cx="5757530" cy="4667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95577-D6BD-EA38-0F44-D3FB47103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757530" cy="4667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FBD0632-8363-FDC9-9BB9-D30FC451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99" y="341006"/>
            <a:ext cx="10413350" cy="12510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206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299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53E9A-34B2-2F8C-0C1E-D9FD710D3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35" y="1822928"/>
            <a:ext cx="57211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275DC-6EE8-8E2D-298E-7F6D8FB14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535" y="2646839"/>
            <a:ext cx="5721129" cy="38460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74CFE-13BD-01BD-8154-CD421D20B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9288" y="1822928"/>
            <a:ext cx="57433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96B47-CC02-042D-2FEE-917F26021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9288" y="2646840"/>
            <a:ext cx="5743353" cy="3846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987442D-27D8-C763-E559-422373A6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99" y="341006"/>
            <a:ext cx="10413350" cy="12510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206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019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4B344-FD11-E767-E370-A98C22771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0856" y="1835888"/>
            <a:ext cx="7208874" cy="46569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14412-661B-A49F-B58F-9110A7AC6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0624" y="1835887"/>
            <a:ext cx="4219132" cy="4656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7F62E6-C18E-9D6C-8374-F229E839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99" y="341006"/>
            <a:ext cx="10413350" cy="12510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206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69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631829D-7A66-FB1B-94A0-1AEF03F80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333" y="341006"/>
            <a:ext cx="10413016" cy="12510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206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7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2FBCA07-069F-E952-33CE-15BE200CD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32" y="2278911"/>
            <a:ext cx="3179135" cy="368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1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631829D-7A66-FB1B-94A0-1AEF03F80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99" y="341006"/>
            <a:ext cx="10413350" cy="12510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206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263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8DAD5-FEF3-0769-345E-B1DDE61B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206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F04AE-78D5-97C8-C465-E902D2374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DFDE8-A712-810B-67E6-B08CDBC51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50541" y="55014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1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C0000"/>
          </a:solidFill>
          <a:latin typeface="Arial" panose="020B0604020202020204" pitchFamily="34" charset="0"/>
          <a:ea typeface="Calibri Light" panose="020F030202020403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rgbClr val="C00000"/>
          </a:solidFill>
          <a:latin typeface="Arial" panose="020B0604020202020204" pitchFamily="34" charset="0"/>
          <a:ea typeface="Calibri Light" panose="020F030202020403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C00000"/>
          </a:solidFill>
          <a:latin typeface="Arial" panose="020B0604020202020204" pitchFamily="34" charset="0"/>
          <a:ea typeface="Calibri Light" panose="020F0302020204030204" pitchFamily="34" charset="0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C00000"/>
          </a:solidFill>
          <a:latin typeface="Arial" panose="020B0604020202020204" pitchFamily="34" charset="0"/>
          <a:ea typeface="Calibri Light" panose="020F0302020204030204" pitchFamily="34" charset="0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C00000"/>
          </a:solidFill>
          <a:latin typeface="Arial" panose="020B0604020202020204" pitchFamily="34" charset="0"/>
          <a:ea typeface="Calibri Light" panose="020F0302020204030204" pitchFamily="34" charset="0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C00000"/>
          </a:solidFill>
          <a:latin typeface="Arial" panose="020B0604020202020204" pitchFamily="34" charset="0"/>
          <a:ea typeface="Calibri Light" panose="020F030202020403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F8D4F-BB5E-632B-5E12-BBEE88C0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99" y="341006"/>
            <a:ext cx="10413350" cy="12510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206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4F1A9-3895-673F-7863-D2F629CE4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447" y="1825625"/>
            <a:ext cx="11653283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oster with a group of soldiers&#10;&#10;Description automatically generated">
            <a:extLst>
              <a:ext uri="{FF2B5EF4-FFF2-40B4-BE49-F238E27FC236}">
                <a16:creationId xmlns:a16="http://schemas.microsoft.com/office/drawing/2014/main" id="{0832555F-6ECD-1615-6D46-EFF71A4A91F9}"/>
              </a:ext>
            </a:extLst>
          </p:cNvPr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136525"/>
            <a:ext cx="1356360" cy="16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7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92" r:id="rId4"/>
    <p:sldLayoutId id="2147483690" r:id="rId5"/>
    <p:sldLayoutId id="2147483693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8AD6-0B9E-091D-AD8B-99552710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298085"/>
            <a:ext cx="8458199" cy="1130915"/>
          </a:xfrm>
        </p:spPr>
        <p:txBody>
          <a:bodyPr>
            <a:normAutofit fontScale="90000"/>
          </a:bodyPr>
          <a:lstStyle/>
          <a:p>
            <a:r>
              <a:rPr lang="en-US" dirty="0"/>
              <a:t>Unreimbursed Medical Expenses (UME)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D885C-BFC9-49A5-6629-2F2835BEFB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7284" y="4379301"/>
            <a:ext cx="6334716" cy="692900"/>
          </a:xfrm>
        </p:spPr>
        <p:txBody>
          <a:bodyPr/>
          <a:lstStyle/>
          <a:p>
            <a:r>
              <a:rPr lang="en-US" dirty="0"/>
              <a:t>Claims Office Productions</a:t>
            </a:r>
          </a:p>
        </p:txBody>
      </p:sp>
    </p:spTree>
    <p:extLst>
      <p:ext uri="{BB962C8B-B14F-4D97-AF65-F5344CB8AC3E}">
        <p14:creationId xmlns:p14="http://schemas.microsoft.com/office/powerpoint/2010/main" val="385653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4D3942-1217-1CD5-047C-C1558718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Form 21-8416 Continued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F00904A-0E79-A69C-45A6-3AC4586A3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58" y="1710661"/>
            <a:ext cx="5199283" cy="51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D89550-41D6-ABDB-CD51-A6DA7908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Form 21-8416 Continued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628294-AAE6-496C-E6DF-369E482F7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58" y="1722092"/>
            <a:ext cx="5199283" cy="51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2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CDAB10-4EF2-0AAF-DBAB-2DB87B4B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Form 21-8416 Continued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FED745-D77D-9011-DBA1-C74BC48DE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59" y="1722092"/>
            <a:ext cx="5199282" cy="51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80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B9294F-5616-BE4F-2F7B-E18AA656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Form 21-8416 Continued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E0B843A-F750-706C-BEAE-9D35A1CD6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58" y="1722093"/>
            <a:ext cx="5199281" cy="513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2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E8C793-A89A-F49B-578C-AC03558D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Form 21-8416 Continued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75834E3-5F03-8B8D-5579-8EDD1E206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59" y="1722093"/>
            <a:ext cx="5199281" cy="513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37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0F0458-B6B0-D726-084E-AECF6539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Form 21-8416 Continued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1EBE9EF-B4C2-1AC1-8E74-64C918173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58" y="1741605"/>
            <a:ext cx="5199281" cy="50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5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377550-B350-0021-4ED3-8BE8E14B5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It’s not a bad idea to fill out a VA Form 21-8416 and report the ongoing expenses for the next year. </a:t>
            </a:r>
          </a:p>
          <a:p>
            <a:r>
              <a:rPr lang="en-US" dirty="0"/>
              <a:t>If the claimants' expenses for insurance went up, you can do a VA Form 21-8416 to report the higher expenses for the next year. </a:t>
            </a:r>
          </a:p>
          <a:p>
            <a:r>
              <a:rPr lang="en-US" dirty="0"/>
              <a:t>The VA will calculate the higher amounts into the pension, which could help offset any Social Security increases for the next year. </a:t>
            </a:r>
          </a:p>
          <a:p>
            <a:r>
              <a:rPr lang="en-US" dirty="0"/>
              <a:t>But remember, only use ongoing predictable expenses. </a:t>
            </a:r>
          </a:p>
          <a:p>
            <a:r>
              <a:rPr lang="en-US" dirty="0"/>
              <a:t>Sometimes expenses go down, so that can also be reported to avoid overpayments.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8C3C7F-9D5D-2D6E-99FE-0615BEFB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Out a 21-8416 for the Next Year</a:t>
            </a:r>
          </a:p>
        </p:txBody>
      </p:sp>
    </p:spTree>
    <p:extLst>
      <p:ext uri="{BB962C8B-B14F-4D97-AF65-F5344CB8AC3E}">
        <p14:creationId xmlns:p14="http://schemas.microsoft.com/office/powerpoint/2010/main" val="40492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9E79-1570-EFC6-1FBF-5B13B3F1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7241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110AF7-4EBB-684F-D08E-AAA1E8B03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ctr">
              <a:buNone/>
            </a:pPr>
            <a:endParaRPr lang="en-US" dirty="0">
              <a:solidFill>
                <a:srgbClr val="202124"/>
              </a:solidFill>
              <a:latin typeface="Google Sans"/>
            </a:endParaRPr>
          </a:p>
          <a:p>
            <a:pPr marL="0" indent="0" algn="ctr"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Unreimbursed medical expenses paid by a beneficiary (or by a Veteran's spouse for Veteran awards) 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Google Sans"/>
              </a:rPr>
              <a:t>may be used to reduce the beneficiary's countable income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. A deduction under 38 CFR 3.272(g) for medical expenses is permitted if all the conditions in the table below exist.</a:t>
            </a: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FEA5E8-31B2-9A08-6F36-41276D2A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UME</a:t>
            </a:r>
          </a:p>
        </p:txBody>
      </p:sp>
    </p:spTree>
    <p:extLst>
      <p:ext uri="{BB962C8B-B14F-4D97-AF65-F5344CB8AC3E}">
        <p14:creationId xmlns:p14="http://schemas.microsoft.com/office/powerpoint/2010/main" val="74507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CA4883-5B71-9484-1352-AE724815B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47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Abdominal supports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-Acupuncture service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-Ambulance hire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-Anesthetist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-Arch supports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-Artificial limbs and teeth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-Back supports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-Braces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-Cardiographs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-Chiropodist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-Chiropractor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-Convalescent home (for medical treatment only)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-Crutches -Vaccines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-Dental service (e.g., cleaning, x ray, filling teeth)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-Dentures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-Dermatologist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-Eyeglasses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-Food or beverages specially prescribed by a physician (for treatment of illness, and in addition to, not as a substitute for, regular diet- physicians statement needed)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-Gynecologist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-Hearing aids and batteries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-Home health services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-Hospital expenses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-Insulin treatment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-Insurance premiums(for medical insurance only)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-Invalid chair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-Lab tests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-Lip reading lessons( designed to overcome a disability)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-Neurologist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-Nursing services( for medical care, including nurse's board paid by claimant)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-Occupational therapist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-Ophthalmologist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-Optician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-Optometrist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-Oral surgery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-Osteopath, licensed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-Pediatrician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-Physical examinations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-Physical therapy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-Physician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-Podiatrist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-Prescription and Drugs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-Psychiatrist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–Psychoanalyst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-Psychologist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-Psychotherapy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-Radium therapy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-Sacroiliac belt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-Seeing-eye dog and upkeep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-Speech therapist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-Splints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-Supplementary med ins.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-Surgeon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-Telephone/teletype for def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-Transportation for med treat.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-Vitamins from Dr.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-Wheelchairs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-Whirlpool baths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-X-Rays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02B67C-47B4-18BA-AF9F-478A6DE0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Medical Expense</a:t>
            </a:r>
          </a:p>
        </p:txBody>
      </p:sp>
    </p:spTree>
    <p:extLst>
      <p:ext uri="{BB962C8B-B14F-4D97-AF65-F5344CB8AC3E}">
        <p14:creationId xmlns:p14="http://schemas.microsoft.com/office/powerpoint/2010/main" val="166246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FE01EB-950B-68A2-0792-A8E480074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Google Sans"/>
              </a:rPr>
              <a:t>Normally, on an annual basis. </a:t>
            </a:r>
          </a:p>
          <a:p>
            <a:r>
              <a:rPr lang="en-US" sz="2800" kern="1200" dirty="0">
                <a:latin typeface="Google Sans"/>
                <a:ea typeface="+mn-ea"/>
                <a:cs typeface="+mn-cs"/>
              </a:rPr>
              <a:t>Unless the veteran or widow is at max pension or on the $90 rate. </a:t>
            </a:r>
            <a:endParaRPr lang="en-US" sz="2800" kern="1200" dirty="0"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E1F8A5-7752-493D-4975-02BDB286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We Apply</a:t>
            </a:r>
          </a:p>
        </p:txBody>
      </p:sp>
    </p:spTree>
    <p:extLst>
      <p:ext uri="{BB962C8B-B14F-4D97-AF65-F5344CB8AC3E}">
        <p14:creationId xmlns:p14="http://schemas.microsoft.com/office/powerpoint/2010/main" val="372344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48FE05-C8B6-2332-88CD-A34497867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be aware of the ABC periods when filing UME.</a:t>
            </a:r>
          </a:p>
          <a:p>
            <a:r>
              <a:rPr lang="en-US" dirty="0"/>
              <a:t>If it’s a new claim and there are no new large expenses, you will wait until the end of the C period to file UME, even if it’s in the next year.</a:t>
            </a:r>
          </a:p>
          <a:p>
            <a:r>
              <a:rPr lang="en-US" dirty="0"/>
              <a:t>If, for some reason, there is a new large expense that needs to be reported during the ABC period, ensure you report everything that was previously reported and do a statement to explain the new costs, as the VA Form 21-8416 only gives a snapshot and not an explanation of the new expense. </a:t>
            </a:r>
          </a:p>
          <a:p>
            <a:r>
              <a:rPr lang="en-US" dirty="0"/>
              <a:t>You can goof up a pension by reporting it incorrectly while in the ABC period.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CDF819-573D-E50C-122A-6AD1E412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A,B,C Periods</a:t>
            </a:r>
          </a:p>
        </p:txBody>
      </p:sp>
    </p:spTree>
    <p:extLst>
      <p:ext uri="{BB962C8B-B14F-4D97-AF65-F5344CB8AC3E}">
        <p14:creationId xmlns:p14="http://schemas.microsoft.com/office/powerpoint/2010/main" val="34171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A58DEA-7415-C97B-56BE-1CEC6750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A,B,C Periods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6F4DE41-B545-DA0C-68DF-570FCF72D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41" y="2004378"/>
            <a:ext cx="8229600" cy="4419282"/>
          </a:xfrm>
        </p:spPr>
      </p:pic>
    </p:spTree>
    <p:extLst>
      <p:ext uri="{BB962C8B-B14F-4D97-AF65-F5344CB8AC3E}">
        <p14:creationId xmlns:p14="http://schemas.microsoft.com/office/powerpoint/2010/main" val="293641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22F15-721D-8D11-B4A9-F12F0603B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kern="1200" dirty="0">
                <a:latin typeface="Google Sans"/>
                <a:ea typeface="+mn-ea"/>
                <a:cs typeface="+mn-cs"/>
              </a:rPr>
              <a:t>Documents required are VA Form</a:t>
            </a:r>
            <a:r>
              <a:rPr lang="en-US" sz="2800" dirty="0">
                <a:latin typeface="Google Sans"/>
              </a:rPr>
              <a:t> 21-8416</a:t>
            </a:r>
          </a:p>
          <a:p>
            <a:r>
              <a:rPr lang="en-US" sz="2800" dirty="0">
                <a:latin typeface="Google Sans"/>
              </a:rPr>
              <a:t>Receipts for claimed Items if claiming large amounts of over-the-counter and prescription medications.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C54034-7360-D17B-0631-CBB88436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We Apply &amp; What Do We Need to Apply for UME</a:t>
            </a:r>
          </a:p>
        </p:txBody>
      </p:sp>
    </p:spTree>
    <p:extLst>
      <p:ext uri="{BB962C8B-B14F-4D97-AF65-F5344CB8AC3E}">
        <p14:creationId xmlns:p14="http://schemas.microsoft.com/office/powerpoint/2010/main" val="293922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220612-14FF-BEFF-2CB7-97B90D73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Complete a VA Form 21-8416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630771-DD6A-332F-296C-1F34E47F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97" y="1729555"/>
            <a:ext cx="5308406" cy="51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1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53EBB8-CCD9-2F5B-457A-F871D660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Form 21-8416 Continued</a:t>
            </a: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57A5B382-52F8-EC91-6FA4-FA6EE1C8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97" y="1691640"/>
            <a:ext cx="5308406" cy="516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4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651</Words>
  <Application>Microsoft Office PowerPoint</Application>
  <PresentationFormat>Widescreen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Google Sans</vt:lpstr>
      <vt:lpstr>Times New Roman</vt:lpstr>
      <vt:lpstr>Office Theme</vt:lpstr>
      <vt:lpstr>1_Custom Design</vt:lpstr>
      <vt:lpstr>Unreimbursed Medical Expenses (UME)</vt:lpstr>
      <vt:lpstr>What is a UME</vt:lpstr>
      <vt:lpstr>Possible Medical Expense</vt:lpstr>
      <vt:lpstr>When Should We Apply</vt:lpstr>
      <vt:lpstr>What are the A,B,C Periods</vt:lpstr>
      <vt:lpstr>What are the A,B,C Periods</vt:lpstr>
      <vt:lpstr>How Should We Apply &amp; What Do We Need to Apply for UME</vt:lpstr>
      <vt:lpstr>How to Complete a VA Form 21-8416</vt:lpstr>
      <vt:lpstr>VA Form 21-8416 Continued</vt:lpstr>
      <vt:lpstr>VA Form 21-8416 Continued</vt:lpstr>
      <vt:lpstr>VA Form 21-8416 Continued</vt:lpstr>
      <vt:lpstr>VA Form 21-8416 Continued</vt:lpstr>
      <vt:lpstr>VA Form 21-8416 Continued</vt:lpstr>
      <vt:lpstr>VA Form 21-8416 Continued</vt:lpstr>
      <vt:lpstr>VA Form 21-8416 Continued</vt:lpstr>
      <vt:lpstr>Fill Out a 21-8416 for the Next Year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Monthly Compensation</dc:title>
  <dc:creator>DJ Montreal</dc:creator>
  <cp:lastModifiedBy>Montreal, DJ</cp:lastModifiedBy>
  <cp:revision>10</cp:revision>
  <dcterms:created xsi:type="dcterms:W3CDTF">2024-02-20T00:25:13Z</dcterms:created>
  <dcterms:modified xsi:type="dcterms:W3CDTF">2025-08-20T15:55:06Z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3b1a8e-41ed-4bc7-92d1-0305fbefd661_Enabled">
    <vt:lpwstr>true</vt:lpwstr>
  </property>
  <property fmtid="{D5CDD505-2E9C-101B-9397-08002B2CF9AE}" pid="3" name="MSIP_Label_ec3b1a8e-41ed-4bc7-92d1-0305fbefd661_SetDate">
    <vt:lpwstr>2025-03-06T18:48:59Z</vt:lpwstr>
  </property>
  <property fmtid="{D5CDD505-2E9C-101B-9397-08002B2CF9AE}" pid="4" name="MSIP_Label_ec3b1a8e-41ed-4bc7-92d1-0305fbefd661_Method">
    <vt:lpwstr>Standard</vt:lpwstr>
  </property>
  <property fmtid="{D5CDD505-2E9C-101B-9397-08002B2CF9AE}" pid="5" name="MSIP_Label_ec3b1a8e-41ed-4bc7-92d1-0305fbefd661_Name">
    <vt:lpwstr>M365-General - Anyone (Unrestricted)-Prod</vt:lpwstr>
  </property>
  <property fmtid="{D5CDD505-2E9C-101B-9397-08002B2CF9AE}" pid="6" name="MSIP_Label_ec3b1a8e-41ed-4bc7-92d1-0305fbefd661_SiteId">
    <vt:lpwstr>70af547c-69ab-416d-b4a6-543b5ce52b99</vt:lpwstr>
  </property>
  <property fmtid="{D5CDD505-2E9C-101B-9397-08002B2CF9AE}" pid="7" name="MSIP_Label_ec3b1a8e-41ed-4bc7-92d1-0305fbefd661_ActionId">
    <vt:lpwstr>32d4c229-b253-4456-a1a0-380e1f3b0038</vt:lpwstr>
  </property>
  <property fmtid="{D5CDD505-2E9C-101B-9397-08002B2CF9AE}" pid="8" name="MSIP_Label_ec3b1a8e-41ed-4bc7-92d1-0305fbefd661_ContentBits">
    <vt:lpwstr>0</vt:lpwstr>
  </property>
</Properties>
</file>